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9" name="Hyun Le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017B80-9E9A-4D3D-AFFE-B969B7D0764E}">
  <a:tblStyle styleId="{C2017B80-9E9A-4D3D-AFFE-B969B7D076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12-16T10:23:03.757">
    <p:pos x="6000" y="0"/>
    <p:text>멀티 고려가 전혀 안되어 있음
1: 유저의 정보 표시 필요 (닉네임, 방장 표시, 누가 레디를 했는지 )
2: 게임 시작 버튼 필요
방장일 떄: 게임 시작 버튼
방장이 아닐 경우: 래디 버튼</p:text>
  </p:cm>
  <p:cm authorId="0" idx="2" dt="2023-12-16T10:10:45.292">
    <p:pos x="6000" y="0"/>
    <p:text>3: 방장이 선택한 스테이지 정보 없음</p:text>
  </p:cm>
  <p:cm authorId="0" idx="3" dt="2023-12-16T10:22:28.121">
    <p:pos x="6000" y="0"/>
    <p:text>강퇴에 대한 것
방장 교체 에 대한 것</p:text>
  </p:cm>
  <p:cm authorId="0" idx="4" dt="2023-12-16T10:23:03.757">
    <p:pos x="6000" y="0"/>
    <p:text>친구 및 파티 관련 UI 는 추후에 디벨로퍼 할 예정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3-12-16T10:29:02.162">
    <p:pos x="6000" y="0"/>
    <p:text>추후 게임 운영에 대한 정책이 필요함 
예시) 개발자 디코를 운영할것지 공식 네이버 카페를 운영할건지</p:text>
  </p:cm>
  <p:cm authorId="0" idx="6" dt="2023-12-16T10:28:27.369">
    <p:pos x="6000" y="0"/>
    <p:text>크랫딧은 Account에 넣는것이 좋을 듯함</p:text>
  </p:cm>
  <p:cm authorId="0" idx="7" dt="2023-12-16T10:29:02.162">
    <p:pos x="6000" y="0"/>
    <p:text>정책에 대한 설명 칸이 필요할지 모름 (추후 확인하겠다고 UI 팀에 전달)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3-12-16T10:36:58.911">
    <p:pos x="6000" y="0"/>
    <p:text>아이디어: 크레딧 시간을 체크해서 너무 좀 길다 느껴지면 스킵 추가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3-12-16T10:51:46.917">
    <p:pos x="6000" y="0"/>
    <p:text>별 획득 조건 인원수와 상관없이 동일하게 변경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a8821bc3e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a8821bc3e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a8f287f8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aa8f287f8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760a58eb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760a58eb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760a58eb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a760a58eb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78ecce09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a78ecce09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aa8f287f8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aa8f287f8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a760a58eb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a760a58eb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aa8f287f8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aa8f287f8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aa8f287f8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aa8f287f8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a760a58eb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a760a58eb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8821bc3e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8821bc3e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a760a58eb9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a760a58eb9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aa8f287f8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aa8f287f8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a760a58eb9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a760a58eb9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aa8f287f8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aa8f287f8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a760a58eb9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a760a58eb9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aa8f287f8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aa8f287f8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a760a58eb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a760a58eb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a8821bc3e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a8821bc3e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760a58eb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a760a58eb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8821bc3e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a8821bc3e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8821bc3e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a8821bc3e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760a58eb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760a58eb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760a58eb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a760a58eb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3.xml"/><Relationship Id="rId4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24.png"/><Relationship Id="rId1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Relationship Id="rId4" Type="http://schemas.openxmlformats.org/officeDocument/2006/relationships/image" Target="../media/image26.jpg"/><Relationship Id="rId9" Type="http://schemas.openxmlformats.org/officeDocument/2006/relationships/image" Target="../media/image45.png"/><Relationship Id="rId5" Type="http://schemas.openxmlformats.org/officeDocument/2006/relationships/image" Target="../media/image21.jpg"/><Relationship Id="rId6" Type="http://schemas.openxmlformats.org/officeDocument/2006/relationships/image" Target="../media/image46.png"/><Relationship Id="rId7" Type="http://schemas.openxmlformats.org/officeDocument/2006/relationships/image" Target="../media/image58.png"/><Relationship Id="rId8" Type="http://schemas.openxmlformats.org/officeDocument/2006/relationships/image" Target="../media/image60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jpg"/><Relationship Id="rId10" Type="http://schemas.openxmlformats.org/officeDocument/2006/relationships/image" Target="../media/image24.png"/><Relationship Id="rId13" Type="http://schemas.openxmlformats.org/officeDocument/2006/relationships/image" Target="../media/image5.jpg"/><Relationship Id="rId12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Relationship Id="rId4" Type="http://schemas.openxmlformats.org/officeDocument/2006/relationships/image" Target="../media/image26.jpg"/><Relationship Id="rId9" Type="http://schemas.openxmlformats.org/officeDocument/2006/relationships/image" Target="../media/image45.png"/><Relationship Id="rId14" Type="http://schemas.openxmlformats.org/officeDocument/2006/relationships/image" Target="../media/image31.png"/><Relationship Id="rId5" Type="http://schemas.openxmlformats.org/officeDocument/2006/relationships/image" Target="../media/image21.jpg"/><Relationship Id="rId6" Type="http://schemas.openxmlformats.org/officeDocument/2006/relationships/image" Target="../media/image46.png"/><Relationship Id="rId7" Type="http://schemas.openxmlformats.org/officeDocument/2006/relationships/image" Target="../media/image58.png"/><Relationship Id="rId8" Type="http://schemas.openxmlformats.org/officeDocument/2006/relationships/image" Target="../media/image6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Relationship Id="rId4" Type="http://schemas.openxmlformats.org/officeDocument/2006/relationships/image" Target="../media/image33.jpg"/><Relationship Id="rId9" Type="http://schemas.openxmlformats.org/officeDocument/2006/relationships/image" Target="../media/image36.png"/><Relationship Id="rId5" Type="http://schemas.openxmlformats.org/officeDocument/2006/relationships/image" Target="../media/image30.jpg"/><Relationship Id="rId6" Type="http://schemas.openxmlformats.org/officeDocument/2006/relationships/image" Target="../media/image29.png"/><Relationship Id="rId7" Type="http://schemas.openxmlformats.org/officeDocument/2006/relationships/image" Target="../media/image28.png"/><Relationship Id="rId8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Relationship Id="rId4" Type="http://schemas.openxmlformats.org/officeDocument/2006/relationships/image" Target="../media/image30.jpg"/><Relationship Id="rId9" Type="http://schemas.openxmlformats.org/officeDocument/2006/relationships/image" Target="../media/image43.jpg"/><Relationship Id="rId5" Type="http://schemas.openxmlformats.org/officeDocument/2006/relationships/image" Target="../media/image50.jpg"/><Relationship Id="rId6" Type="http://schemas.openxmlformats.org/officeDocument/2006/relationships/image" Target="../media/image34.jpg"/><Relationship Id="rId7" Type="http://schemas.openxmlformats.org/officeDocument/2006/relationships/image" Target="../media/image37.jpg"/><Relationship Id="rId8" Type="http://schemas.openxmlformats.org/officeDocument/2006/relationships/image" Target="../media/image3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jpg"/><Relationship Id="rId10" Type="http://schemas.openxmlformats.org/officeDocument/2006/relationships/image" Target="../media/image3.jpg"/><Relationship Id="rId13" Type="http://schemas.openxmlformats.org/officeDocument/2006/relationships/image" Target="../media/image44.png"/><Relationship Id="rId12" Type="http://schemas.openxmlformats.org/officeDocument/2006/relationships/image" Target="../media/image4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4.xml"/><Relationship Id="rId4" Type="http://schemas.openxmlformats.org/officeDocument/2006/relationships/image" Target="../media/image42.jpg"/><Relationship Id="rId9" Type="http://schemas.openxmlformats.org/officeDocument/2006/relationships/image" Target="../media/image41.jpg"/><Relationship Id="rId15" Type="http://schemas.openxmlformats.org/officeDocument/2006/relationships/image" Target="../media/image48.jpg"/><Relationship Id="rId14" Type="http://schemas.openxmlformats.org/officeDocument/2006/relationships/image" Target="../media/image67.png"/><Relationship Id="rId5" Type="http://schemas.openxmlformats.org/officeDocument/2006/relationships/image" Target="../media/image50.jpg"/><Relationship Id="rId6" Type="http://schemas.openxmlformats.org/officeDocument/2006/relationships/image" Target="../media/image9.jpg"/><Relationship Id="rId7" Type="http://schemas.openxmlformats.org/officeDocument/2006/relationships/image" Target="../media/image16.jpg"/><Relationship Id="rId8" Type="http://schemas.openxmlformats.org/officeDocument/2006/relationships/image" Target="../media/image4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jpg"/><Relationship Id="rId10" Type="http://schemas.openxmlformats.org/officeDocument/2006/relationships/image" Target="../media/image33.jpg"/><Relationship Id="rId13" Type="http://schemas.openxmlformats.org/officeDocument/2006/relationships/image" Target="../media/image30.jp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jpg"/><Relationship Id="rId4" Type="http://schemas.openxmlformats.org/officeDocument/2006/relationships/image" Target="../media/image50.jpg"/><Relationship Id="rId9" Type="http://schemas.openxmlformats.org/officeDocument/2006/relationships/image" Target="../media/image3.jpg"/><Relationship Id="rId5" Type="http://schemas.openxmlformats.org/officeDocument/2006/relationships/image" Target="../media/image9.jpg"/><Relationship Id="rId6" Type="http://schemas.openxmlformats.org/officeDocument/2006/relationships/image" Target="../media/image16.jpg"/><Relationship Id="rId7" Type="http://schemas.openxmlformats.org/officeDocument/2006/relationships/image" Target="../media/image41.jpg"/><Relationship Id="rId8" Type="http://schemas.openxmlformats.org/officeDocument/2006/relationships/image" Target="../media/image4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jpg"/><Relationship Id="rId10" Type="http://schemas.openxmlformats.org/officeDocument/2006/relationships/image" Target="../media/image64.jpg"/><Relationship Id="rId13" Type="http://schemas.openxmlformats.org/officeDocument/2006/relationships/image" Target="../media/image55.png"/><Relationship Id="rId1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png"/><Relationship Id="rId4" Type="http://schemas.openxmlformats.org/officeDocument/2006/relationships/image" Target="../media/image23.jpg"/><Relationship Id="rId9" Type="http://schemas.openxmlformats.org/officeDocument/2006/relationships/image" Target="../media/image52.jpg"/><Relationship Id="rId5" Type="http://schemas.openxmlformats.org/officeDocument/2006/relationships/image" Target="../media/image46.png"/><Relationship Id="rId6" Type="http://schemas.openxmlformats.org/officeDocument/2006/relationships/image" Target="../media/image61.png"/><Relationship Id="rId7" Type="http://schemas.openxmlformats.org/officeDocument/2006/relationships/image" Target="../media/image49.png"/><Relationship Id="rId8" Type="http://schemas.openxmlformats.org/officeDocument/2006/relationships/image" Target="../media/image5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2.jpg"/><Relationship Id="rId10" Type="http://schemas.openxmlformats.org/officeDocument/2006/relationships/image" Target="../media/image48.jpg"/><Relationship Id="rId12" Type="http://schemas.openxmlformats.org/officeDocument/2006/relationships/image" Target="../media/image4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Relationship Id="rId4" Type="http://schemas.openxmlformats.org/officeDocument/2006/relationships/image" Target="../media/image46.png"/><Relationship Id="rId9" Type="http://schemas.openxmlformats.org/officeDocument/2006/relationships/image" Target="../media/image33.jpg"/><Relationship Id="rId5" Type="http://schemas.openxmlformats.org/officeDocument/2006/relationships/image" Target="../media/image30.jpg"/><Relationship Id="rId6" Type="http://schemas.openxmlformats.org/officeDocument/2006/relationships/image" Target="../media/image40.jpg"/><Relationship Id="rId7" Type="http://schemas.openxmlformats.org/officeDocument/2006/relationships/image" Target="../media/image44.png"/><Relationship Id="rId8" Type="http://schemas.openxmlformats.org/officeDocument/2006/relationships/image" Target="../media/image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8.jpg"/><Relationship Id="rId5" Type="http://schemas.openxmlformats.org/officeDocument/2006/relationships/image" Target="../media/image1.png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9.jpg"/><Relationship Id="rId13" Type="http://schemas.openxmlformats.org/officeDocument/2006/relationships/image" Target="../media/image7.jpg"/><Relationship Id="rId1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18.png"/><Relationship Id="rId9" Type="http://schemas.openxmlformats.org/officeDocument/2006/relationships/image" Target="../media/image23.jpg"/><Relationship Id="rId15" Type="http://schemas.openxmlformats.org/officeDocument/2006/relationships/image" Target="../media/image13.png"/><Relationship Id="rId14" Type="http://schemas.openxmlformats.org/officeDocument/2006/relationships/image" Target="../media/image4.jpg"/><Relationship Id="rId5" Type="http://schemas.openxmlformats.org/officeDocument/2006/relationships/image" Target="../media/image46.png"/><Relationship Id="rId6" Type="http://schemas.openxmlformats.org/officeDocument/2006/relationships/image" Target="../media/image3.jpg"/><Relationship Id="rId7" Type="http://schemas.openxmlformats.org/officeDocument/2006/relationships/image" Target="../media/image2.jpg"/><Relationship Id="rId8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2.xml"/><Relationship Id="rId4" Type="http://schemas.openxmlformats.org/officeDocument/2006/relationships/image" Target="../media/image14.jpg"/><Relationship Id="rId9" Type="http://schemas.openxmlformats.org/officeDocument/2006/relationships/image" Target="../media/image16.jpg"/><Relationship Id="rId5" Type="http://schemas.openxmlformats.org/officeDocument/2006/relationships/image" Target="../media/image3.jpg"/><Relationship Id="rId6" Type="http://schemas.openxmlformats.org/officeDocument/2006/relationships/image" Target="../media/image15.png"/><Relationship Id="rId7" Type="http://schemas.openxmlformats.org/officeDocument/2006/relationships/image" Target="../media/image1.png"/><Relationship Id="rId8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3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6.jpg"/><Relationship Id="rId8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Cookeep UI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텀블벅 버전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미완성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" name="Google Shape;187;p22"/>
          <p:cNvGraphicFramePr/>
          <p:nvPr/>
        </p:nvGraphicFramePr>
        <p:xfrm>
          <a:off x="855000" y="75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{C2017B80-9E9A-4D3D-AFFE-B969B7D0764E}</a:tableStyleId>
              </a:tblPr>
              <a:tblGrid>
                <a:gridCol w="626750"/>
                <a:gridCol w="1152200"/>
                <a:gridCol w="966325"/>
                <a:gridCol w="4347475"/>
              </a:tblGrid>
              <a:tr h="38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번호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종류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22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계정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계정 연동 설정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23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설정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사운드,언어  설정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24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닉네임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유저가 설정한 닉네임 표기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8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25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구글,애플 계정 로그인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선택한 로그인 창 출력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26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로그아웃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로그인 되어 있는 계정이 로그아웃 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27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크레딧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제작자 이름 표기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28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텍스트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버전 표기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2" name="Google Shape;192;p23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{C2017B80-9E9A-4D3D-AFFE-B969B7D0764E}</a:tableStyleId>
              </a:tblPr>
              <a:tblGrid>
                <a:gridCol w="785925"/>
                <a:gridCol w="1460350"/>
                <a:gridCol w="915925"/>
                <a:gridCol w="4076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번호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종류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29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소리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아이콘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소리 라고 써져있는 텍스트 [ 아무 효과 없음 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30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언어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터치 시 언어 설정 가능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31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설정 된 언어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설정 된 언어가 화면으로 출력 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[언어를 바꾸게 되면 게임 상 모든 언어가 바뀜]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32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소리 상태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전체 소리 끄기 및 전체 소리 키기만 존재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환경설정 Credit (참고 이미지)</a:t>
            </a:r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39688"/>
            <a:ext cx="6517551" cy="36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725" y="0"/>
            <a:ext cx="91894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캐릭터 선택창</a:t>
            </a:r>
            <a:r>
              <a:rPr lang="ko"/>
              <a:t> </a:t>
            </a:r>
            <a:endParaRPr/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3073" y="766188"/>
            <a:ext cx="1372471" cy="123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954" y="766188"/>
            <a:ext cx="1372471" cy="123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000" y="2323714"/>
            <a:ext cx="1372471" cy="123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3073" y="2301889"/>
            <a:ext cx="1372471" cy="123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954" y="2269014"/>
            <a:ext cx="1372471" cy="123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672" y="722550"/>
            <a:ext cx="1469141" cy="1326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500" y="732949"/>
            <a:ext cx="2321573" cy="130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0800" y="752875"/>
            <a:ext cx="2250773" cy="126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5550" y="732957"/>
            <a:ext cx="2321573" cy="130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6574" y="2431674"/>
            <a:ext cx="2011416" cy="113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89763" y="2490034"/>
            <a:ext cx="679112" cy="1014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48600" y="2436050"/>
            <a:ext cx="716412" cy="10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15050" y="369575"/>
            <a:ext cx="407725" cy="4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 txBox="1"/>
          <p:nvPr/>
        </p:nvSpPr>
        <p:spPr>
          <a:xfrm>
            <a:off x="2130802" y="919825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[33]</a:t>
            </a:r>
            <a:endParaRPr sz="1800"/>
          </a:p>
        </p:txBody>
      </p:sp>
      <p:sp>
        <p:nvSpPr>
          <p:cNvPr id="219" name="Google Shape;219;p25"/>
          <p:cNvSpPr txBox="1"/>
          <p:nvPr/>
        </p:nvSpPr>
        <p:spPr>
          <a:xfrm>
            <a:off x="7691052" y="369575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[34]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94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캐릭터 선택창-캐릭터 선택 시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141" y="873420"/>
            <a:ext cx="1347243" cy="132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069" y="873420"/>
            <a:ext cx="1347243" cy="132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950" y="2369841"/>
            <a:ext cx="1347243" cy="132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8168" y="2369841"/>
            <a:ext cx="1347243" cy="132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557" y="2380485"/>
            <a:ext cx="1347243" cy="132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965" y="780213"/>
            <a:ext cx="1442134" cy="141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 rotWithShape="1">
          <a:blip r:embed="rId6">
            <a:alphaModFix/>
          </a:blip>
          <a:srcRect b="0" l="9450" r="-9450" t="0"/>
          <a:stretch/>
        </p:blipFill>
        <p:spPr>
          <a:xfrm>
            <a:off x="432525" y="882186"/>
            <a:ext cx="2321573" cy="130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68375" y="934225"/>
            <a:ext cx="2250773" cy="126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67375" y="882182"/>
            <a:ext cx="2321573" cy="130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6237" y="2561812"/>
            <a:ext cx="2011416" cy="113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44813" y="2620159"/>
            <a:ext cx="679112" cy="1014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736287" y="0"/>
            <a:ext cx="407725" cy="4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04825" y="572700"/>
            <a:ext cx="2539175" cy="44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3625" y="749636"/>
            <a:ext cx="2321573" cy="130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5663" y="2585527"/>
            <a:ext cx="944950" cy="92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4212" y="2570667"/>
            <a:ext cx="944950" cy="92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663" y="3567175"/>
            <a:ext cx="944950" cy="92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4213" y="3584838"/>
            <a:ext cx="944958" cy="9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26613" y="4513175"/>
            <a:ext cx="47625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/>
          <p:nvPr/>
        </p:nvSpPr>
        <p:spPr>
          <a:xfrm>
            <a:off x="6832776" y="2011225"/>
            <a:ext cx="2250900" cy="47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불을 사용합니다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고기 굽기 시간 2초 단축</a:t>
            </a:r>
            <a:endParaRPr/>
          </a:p>
        </p:txBody>
      </p:sp>
      <p:sp>
        <p:nvSpPr>
          <p:cNvPr id="246" name="Google Shape;246;p26"/>
          <p:cNvSpPr/>
          <p:nvPr/>
        </p:nvSpPr>
        <p:spPr>
          <a:xfrm>
            <a:off x="7039649" y="572700"/>
            <a:ext cx="1641600" cy="345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캐릭이름</a:t>
            </a:r>
            <a:endParaRPr/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797713" y="2620150"/>
            <a:ext cx="716412" cy="10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/>
          <p:nvPr/>
        </p:nvSpPr>
        <p:spPr>
          <a:xfrm>
            <a:off x="7063852" y="504525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[34]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6832777" y="193208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[35]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8148652" y="126471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[36]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7186002" y="274963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[37]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8087677" y="452923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[38]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53" name="Google Shape;253;p26"/>
          <p:cNvSpPr txBox="1"/>
          <p:nvPr/>
        </p:nvSpPr>
        <p:spPr>
          <a:xfrm>
            <a:off x="3623927" y="405476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[39]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Google Shape;258;p27"/>
          <p:cNvGraphicFramePr/>
          <p:nvPr/>
        </p:nvGraphicFramePr>
        <p:xfrm>
          <a:off x="952500" y="43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{C2017B80-9E9A-4D3D-AFFE-B969B7D0764E}</a:tableStyleId>
              </a:tblPr>
              <a:tblGrid>
                <a:gridCol w="745300"/>
                <a:gridCol w="1403475"/>
                <a:gridCol w="1110925"/>
                <a:gridCol w="3979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번호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종류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33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캐릭터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이펙트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장착하고 있는 캐릭터를 이펙트로 보여준다[ 다른 방법도 무관]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34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로비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터치 시 메인 로비로 이동 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35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캐릭터 설명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텍스트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터치한 캐릭터의 능력치 표기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2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36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선택한 캐릭터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이미지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터치한 캐릭터의 이미지 출력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37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캐릭터 스킨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캐릭터의 스킨 이미지가 출력 됨 . 터치 시 해당 스킨 장착 / </a:t>
                      </a:r>
                      <a:r>
                        <a:rPr lang="ko">
                          <a:solidFill>
                            <a:srgbClr val="FF0000"/>
                          </a:solidFill>
                        </a:rPr>
                        <a:t>미보유 스킨일 시: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” 잠금이 해제되지 않았습니다 “ </a:t>
                      </a:r>
                      <a:r>
                        <a:rPr lang="ko">
                          <a:solidFill>
                            <a:srgbClr val="FF0000"/>
                          </a:solidFill>
                        </a:rPr>
                        <a:t>라는 텍스트 출력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38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확인 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스킨, 캐릭터가 저장 된 상태로 메인로비로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39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로비 백그라운드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배경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캐릭터 선택 창의 백그라운드 배경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94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모드</a:t>
            </a:r>
            <a:r>
              <a:rPr lang="ko">
                <a:solidFill>
                  <a:schemeClr val="lt1"/>
                </a:solidFill>
              </a:rPr>
              <a:t> 선택창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38" y="447975"/>
            <a:ext cx="503125" cy="4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3000" y="695349"/>
            <a:ext cx="127100" cy="1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8"/>
          <p:cNvSpPr/>
          <p:nvPr/>
        </p:nvSpPr>
        <p:spPr>
          <a:xfrm>
            <a:off x="1096600" y="695350"/>
            <a:ext cx="2860200" cy="178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8"/>
          <p:cNvSpPr/>
          <p:nvPr/>
        </p:nvSpPr>
        <p:spPr>
          <a:xfrm>
            <a:off x="4279975" y="695350"/>
            <a:ext cx="2860200" cy="178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8"/>
          <p:cNvSpPr/>
          <p:nvPr/>
        </p:nvSpPr>
        <p:spPr>
          <a:xfrm>
            <a:off x="4279975" y="2919325"/>
            <a:ext cx="2860200" cy="178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8"/>
          <p:cNvSpPr/>
          <p:nvPr/>
        </p:nvSpPr>
        <p:spPr>
          <a:xfrm>
            <a:off x="1096600" y="2919325"/>
            <a:ext cx="2860200" cy="178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7952" y="1004325"/>
            <a:ext cx="2977499" cy="148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8"/>
          <p:cNvSpPr/>
          <p:nvPr/>
        </p:nvSpPr>
        <p:spPr>
          <a:xfrm>
            <a:off x="1096600" y="695350"/>
            <a:ext cx="2819100" cy="6663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시나리오 모드</a:t>
            </a:r>
            <a:endParaRPr/>
          </a:p>
        </p:txBody>
      </p:sp>
      <p:pic>
        <p:nvPicPr>
          <p:cNvPr id="273" name="Google Shape;27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1327" y="1040314"/>
            <a:ext cx="2977500" cy="146207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8"/>
          <p:cNvSpPr/>
          <p:nvPr/>
        </p:nvSpPr>
        <p:spPr>
          <a:xfrm>
            <a:off x="4279975" y="731300"/>
            <a:ext cx="2819100" cy="666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컨텐츠</a:t>
            </a:r>
            <a:endParaRPr/>
          </a:p>
        </p:txBody>
      </p:sp>
      <p:pic>
        <p:nvPicPr>
          <p:cNvPr id="275" name="Google Shape;27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7150" y="3152250"/>
            <a:ext cx="3092800" cy="15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8"/>
          <p:cNvSpPr/>
          <p:nvPr/>
        </p:nvSpPr>
        <p:spPr>
          <a:xfrm>
            <a:off x="1117150" y="2970000"/>
            <a:ext cx="2819100" cy="6663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온라인 모드</a:t>
            </a:r>
            <a:endParaRPr/>
          </a:p>
        </p:txBody>
      </p:sp>
      <p:pic>
        <p:nvPicPr>
          <p:cNvPr id="277" name="Google Shape;277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27025" y="3152250"/>
            <a:ext cx="2925000" cy="15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8"/>
          <p:cNvSpPr/>
          <p:nvPr/>
        </p:nvSpPr>
        <p:spPr>
          <a:xfrm>
            <a:off x="4300525" y="2970000"/>
            <a:ext cx="2819100" cy="666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컨텐츠</a:t>
            </a:r>
            <a:endParaRPr/>
          </a:p>
        </p:txBody>
      </p:sp>
      <p:sp>
        <p:nvSpPr>
          <p:cNvPr id="279" name="Google Shape;279;p28"/>
          <p:cNvSpPr txBox="1"/>
          <p:nvPr/>
        </p:nvSpPr>
        <p:spPr>
          <a:xfrm>
            <a:off x="3160777" y="76461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[40]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80" name="Google Shape;280;p28"/>
          <p:cNvSpPr txBox="1"/>
          <p:nvPr/>
        </p:nvSpPr>
        <p:spPr>
          <a:xfrm>
            <a:off x="3199427" y="302966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[41]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81" name="Google Shape;281;p28"/>
          <p:cNvSpPr txBox="1"/>
          <p:nvPr/>
        </p:nvSpPr>
        <p:spPr>
          <a:xfrm>
            <a:off x="124827" y="80938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[42]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6348177" y="80938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[43]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6305577" y="311308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[44]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94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챕터 선택창- 시나리오 모드 선택 시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1031950" y="1052250"/>
            <a:ext cx="1893300" cy="3039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3366075" y="1052250"/>
            <a:ext cx="1893300" cy="30390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9"/>
          <p:cNvSpPr/>
          <p:nvPr/>
        </p:nvSpPr>
        <p:spPr>
          <a:xfrm>
            <a:off x="5700200" y="1052250"/>
            <a:ext cx="1893300" cy="3039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9"/>
          <p:cNvSpPr/>
          <p:nvPr/>
        </p:nvSpPr>
        <p:spPr>
          <a:xfrm>
            <a:off x="8030225" y="1052250"/>
            <a:ext cx="1159200" cy="30390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750" y="3419738"/>
            <a:ext cx="5524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4675" y="3419738"/>
            <a:ext cx="5524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2450" y="3419738"/>
            <a:ext cx="5524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7300" y="3419738"/>
            <a:ext cx="5524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1950" y="1344025"/>
            <a:ext cx="1893301" cy="193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9"/>
          <p:cNvSpPr txBox="1"/>
          <p:nvPr/>
        </p:nvSpPr>
        <p:spPr>
          <a:xfrm>
            <a:off x="1787625" y="3481288"/>
            <a:ext cx="8532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0/15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00" name="Google Shape;30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2221" y="1466596"/>
            <a:ext cx="1241025" cy="1692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4290" y="1438778"/>
            <a:ext cx="1241025" cy="174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20600" y="1502187"/>
            <a:ext cx="1131729" cy="162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9"/>
          <p:cNvSpPr txBox="1"/>
          <p:nvPr/>
        </p:nvSpPr>
        <p:spPr>
          <a:xfrm>
            <a:off x="4272075" y="3481288"/>
            <a:ext cx="8532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0/15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04" name="Google Shape;304;p29"/>
          <p:cNvSpPr txBox="1"/>
          <p:nvPr/>
        </p:nvSpPr>
        <p:spPr>
          <a:xfrm>
            <a:off x="6472100" y="3481275"/>
            <a:ext cx="8532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0/15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05" name="Google Shape;305;p29"/>
          <p:cNvSpPr txBox="1"/>
          <p:nvPr/>
        </p:nvSpPr>
        <p:spPr>
          <a:xfrm>
            <a:off x="8883375" y="3481263"/>
            <a:ext cx="8532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0/15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06" name="Google Shape;306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2425" y="572700"/>
            <a:ext cx="4857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288" y="564075"/>
            <a:ext cx="503125" cy="48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9"/>
          <p:cNvSpPr txBox="1"/>
          <p:nvPr/>
        </p:nvSpPr>
        <p:spPr>
          <a:xfrm>
            <a:off x="-3435" y="103941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[45]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09" name="Google Shape;309;p29"/>
          <p:cNvSpPr txBox="1"/>
          <p:nvPr/>
        </p:nvSpPr>
        <p:spPr>
          <a:xfrm>
            <a:off x="491002" y="105223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[46]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0" name="Google Shape;310;p29"/>
          <p:cNvSpPr txBox="1"/>
          <p:nvPr/>
        </p:nvSpPr>
        <p:spPr>
          <a:xfrm>
            <a:off x="1654302" y="284761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[47]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1" name="Google Shape;311;p29"/>
          <p:cNvSpPr txBox="1"/>
          <p:nvPr/>
        </p:nvSpPr>
        <p:spPr>
          <a:xfrm>
            <a:off x="2293127" y="348128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[48]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2121627" y="438748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[49]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" name="Google Shape;317;p30"/>
          <p:cNvGraphicFramePr/>
          <p:nvPr/>
        </p:nvGraphicFramePr>
        <p:xfrm>
          <a:off x="895625" y="7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{C2017B80-9E9A-4D3D-AFFE-B969B7D0764E}</a:tableStyleId>
              </a:tblPr>
              <a:tblGrid>
                <a:gridCol w="769675"/>
                <a:gridCol w="1452225"/>
                <a:gridCol w="1062175"/>
                <a:gridCol w="395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번호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종류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40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시나리오 모드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터치 시 시나리오 챕터로 입장됨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41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온라인 모드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온라인 매칭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42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로비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메인 로비로 이동됨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43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추가 컨텐츠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추가 컨텐츠를 위한 여백 [잠김 표시]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44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추가 컨텐츠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추가 컨텐츠를 위한 여백 [잠김 표시]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45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로비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메인 로비로 이동됨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46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모드 선택창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모드 선택창으로 이동됨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47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스테이지 썸네일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이미지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해당 스테이지의 썸네일이 출력 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48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획득 별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아이콘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해당 스테이지에서 얻어야하는 별 개수, 얻은 별 개수가 표기 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49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백그라운드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배경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백그라운드 배경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스테이지 선택창 - 클리어 전</a:t>
            </a:r>
            <a:endParaRPr/>
          </a:p>
        </p:txBody>
      </p:sp>
      <p:pic>
        <p:nvPicPr>
          <p:cNvPr id="323" name="Google Shape;3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5" y="858450"/>
            <a:ext cx="4627025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9050" y="1863750"/>
            <a:ext cx="1307176" cy="13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8297" y="1510512"/>
            <a:ext cx="402045" cy="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60962" y="1547362"/>
            <a:ext cx="1123350" cy="3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1800" y="3167850"/>
            <a:ext cx="5810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81150" y="3676254"/>
            <a:ext cx="503125" cy="48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32125" y="3167850"/>
            <a:ext cx="5810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13150" y="3167850"/>
            <a:ext cx="5810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77200" y="858450"/>
            <a:ext cx="1064050" cy="4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1"/>
          <p:cNvSpPr txBox="1"/>
          <p:nvPr/>
        </p:nvSpPr>
        <p:spPr>
          <a:xfrm>
            <a:off x="2451450" y="858450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한국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33" name="Google Shape;333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8725" y="858450"/>
            <a:ext cx="503125" cy="4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7050" y="867075"/>
            <a:ext cx="485775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1"/>
          <p:cNvSpPr txBox="1"/>
          <p:nvPr/>
        </p:nvSpPr>
        <p:spPr>
          <a:xfrm>
            <a:off x="1353525" y="1547338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1-1 전주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36" name="Google Shape;336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70350" y="1510512"/>
            <a:ext cx="1307175" cy="38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70350" y="1933850"/>
            <a:ext cx="1307175" cy="38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70350" y="2357163"/>
            <a:ext cx="1307175" cy="38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70350" y="2780488"/>
            <a:ext cx="1307175" cy="38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70350" y="3164888"/>
            <a:ext cx="1307175" cy="38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8297" y="1933850"/>
            <a:ext cx="402045" cy="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8297" y="2357175"/>
            <a:ext cx="402045" cy="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8297" y="2780500"/>
            <a:ext cx="402045" cy="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8297" y="3164900"/>
            <a:ext cx="402045" cy="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17762" y="1872900"/>
            <a:ext cx="503125" cy="5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17762" y="2276763"/>
            <a:ext cx="503125" cy="5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17762" y="2719563"/>
            <a:ext cx="503125" cy="5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17775" y="3043025"/>
            <a:ext cx="503125" cy="50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1"/>
          <p:cNvSpPr txBox="1"/>
          <p:nvPr/>
        </p:nvSpPr>
        <p:spPr>
          <a:xfrm>
            <a:off x="3681138" y="1547338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1-1 전주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0" name="Google Shape;350;p31"/>
          <p:cNvSpPr txBox="1"/>
          <p:nvPr/>
        </p:nvSpPr>
        <p:spPr>
          <a:xfrm>
            <a:off x="3654813" y="1952250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1-2 전주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1" name="Google Shape;351;p31"/>
          <p:cNvSpPr txBox="1"/>
          <p:nvPr/>
        </p:nvSpPr>
        <p:spPr>
          <a:xfrm>
            <a:off x="3654825" y="2366375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1-3 전주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2" name="Google Shape;352;p31"/>
          <p:cNvSpPr txBox="1"/>
          <p:nvPr/>
        </p:nvSpPr>
        <p:spPr>
          <a:xfrm>
            <a:off x="3654825" y="2765625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1-4전주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3" name="Google Shape;353;p31"/>
          <p:cNvSpPr txBox="1"/>
          <p:nvPr/>
        </p:nvSpPr>
        <p:spPr>
          <a:xfrm>
            <a:off x="3654825" y="3164875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1-5전주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4" name="Google Shape;354;p31"/>
          <p:cNvSpPr txBox="1"/>
          <p:nvPr/>
        </p:nvSpPr>
        <p:spPr>
          <a:xfrm>
            <a:off x="871788" y="3770000"/>
            <a:ext cx="4962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160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55" name="Google Shape;355;p31"/>
          <p:cNvSpPr txBox="1"/>
          <p:nvPr/>
        </p:nvSpPr>
        <p:spPr>
          <a:xfrm>
            <a:off x="1523663" y="3770000"/>
            <a:ext cx="4962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360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56" name="Google Shape;356;p31"/>
          <p:cNvSpPr txBox="1"/>
          <p:nvPr/>
        </p:nvSpPr>
        <p:spPr>
          <a:xfrm>
            <a:off x="2175538" y="3770000"/>
            <a:ext cx="4962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440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57" name="Google Shape;357;p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572012" y="3627150"/>
            <a:ext cx="443650" cy="5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10800000">
            <a:off x="396812" y="3627150"/>
            <a:ext cx="443650" cy="5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1"/>
          <p:cNvSpPr txBox="1"/>
          <p:nvPr/>
        </p:nvSpPr>
        <p:spPr>
          <a:xfrm>
            <a:off x="345990" y="126158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[50]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0" name="Google Shape;360;p31"/>
          <p:cNvSpPr txBox="1"/>
          <p:nvPr/>
        </p:nvSpPr>
        <p:spPr>
          <a:xfrm>
            <a:off x="838015" y="126281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[51]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1" name="Google Shape;361;p31"/>
          <p:cNvSpPr txBox="1"/>
          <p:nvPr/>
        </p:nvSpPr>
        <p:spPr>
          <a:xfrm>
            <a:off x="3128040" y="90376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[52]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2" name="Google Shape;362;p31"/>
          <p:cNvSpPr txBox="1"/>
          <p:nvPr/>
        </p:nvSpPr>
        <p:spPr>
          <a:xfrm>
            <a:off x="2104177" y="154733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[53]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3" name="Google Shape;363;p31"/>
          <p:cNvSpPr txBox="1"/>
          <p:nvPr/>
        </p:nvSpPr>
        <p:spPr>
          <a:xfrm>
            <a:off x="2284327" y="2295175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[54]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4" name="Google Shape;364;p31"/>
          <p:cNvSpPr txBox="1"/>
          <p:nvPr/>
        </p:nvSpPr>
        <p:spPr>
          <a:xfrm>
            <a:off x="2451440" y="3444125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[55]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5" name="Google Shape;365;p31"/>
          <p:cNvSpPr txBox="1"/>
          <p:nvPr/>
        </p:nvSpPr>
        <p:spPr>
          <a:xfrm>
            <a:off x="3841865" y="1207625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[56]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6" name="Google Shape;366;p31"/>
          <p:cNvSpPr txBox="1"/>
          <p:nvPr/>
        </p:nvSpPr>
        <p:spPr>
          <a:xfrm>
            <a:off x="3076090" y="3719825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[57]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7" name="Google Shape;367;p31"/>
          <p:cNvSpPr txBox="1"/>
          <p:nvPr/>
        </p:nvSpPr>
        <p:spPr>
          <a:xfrm>
            <a:off x="5045740" y="3676275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[58]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8" name="Google Shape;368;p31"/>
          <p:cNvSpPr txBox="1"/>
          <p:nvPr/>
        </p:nvSpPr>
        <p:spPr>
          <a:xfrm>
            <a:off x="223190" y="327045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[59]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552525" y="520050"/>
            <a:ext cx="7483800" cy="41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6"/>
                </a:solidFill>
              </a:rPr>
              <a:t>텀블벅에 나오지 않아도 되는 UI는 노랑색으로 표기 </a:t>
            </a:r>
            <a:endParaRPr sz="18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HISTORY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2023.12.18 이미지 제작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2023.12.26 텍스트 입력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2023.12.28 UI 전반적 수정 및 텍스트 입력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스테이지 선택창 - 클리어 후</a:t>
            </a:r>
            <a:endParaRPr/>
          </a:p>
        </p:txBody>
      </p:sp>
      <p:pic>
        <p:nvPicPr>
          <p:cNvPr id="374" name="Google Shape;3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25" y="858450"/>
            <a:ext cx="4627025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050" y="1863750"/>
            <a:ext cx="1307176" cy="13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8297" y="1510512"/>
            <a:ext cx="402045" cy="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0962" y="1547362"/>
            <a:ext cx="1123350" cy="3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1150" y="3676279"/>
            <a:ext cx="503125" cy="48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12" y="3627150"/>
            <a:ext cx="443650" cy="5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77200" y="858450"/>
            <a:ext cx="1064050" cy="4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2"/>
          <p:cNvSpPr txBox="1"/>
          <p:nvPr/>
        </p:nvSpPr>
        <p:spPr>
          <a:xfrm>
            <a:off x="2451450" y="858450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한국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82" name="Google Shape;382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8713" y="874250"/>
            <a:ext cx="503125" cy="4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46338" y="882863"/>
            <a:ext cx="485775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2"/>
          <p:cNvSpPr txBox="1"/>
          <p:nvPr/>
        </p:nvSpPr>
        <p:spPr>
          <a:xfrm>
            <a:off x="1353525" y="1547338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1-1 전주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85" name="Google Shape;385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70350" y="1510512"/>
            <a:ext cx="1307175" cy="38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70350" y="1933850"/>
            <a:ext cx="1307175" cy="38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70350" y="2357163"/>
            <a:ext cx="1307175" cy="38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70350" y="2780488"/>
            <a:ext cx="1307175" cy="38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70350" y="3164888"/>
            <a:ext cx="1307175" cy="38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8297" y="1933850"/>
            <a:ext cx="402045" cy="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8297" y="2357175"/>
            <a:ext cx="402045" cy="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8297" y="2780500"/>
            <a:ext cx="402045" cy="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8297" y="3164900"/>
            <a:ext cx="402045" cy="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2"/>
          <p:cNvSpPr txBox="1"/>
          <p:nvPr/>
        </p:nvSpPr>
        <p:spPr>
          <a:xfrm>
            <a:off x="3681138" y="1547338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1-1 전주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5" name="Google Shape;395;p32"/>
          <p:cNvSpPr txBox="1"/>
          <p:nvPr/>
        </p:nvSpPr>
        <p:spPr>
          <a:xfrm>
            <a:off x="3654813" y="1952250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1-2 전주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6" name="Google Shape;396;p32"/>
          <p:cNvSpPr txBox="1"/>
          <p:nvPr/>
        </p:nvSpPr>
        <p:spPr>
          <a:xfrm>
            <a:off x="3654825" y="2366375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1-3 전주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7" name="Google Shape;397;p32"/>
          <p:cNvSpPr txBox="1"/>
          <p:nvPr/>
        </p:nvSpPr>
        <p:spPr>
          <a:xfrm>
            <a:off x="3654825" y="2765625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1-4전주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8" name="Google Shape;398;p32"/>
          <p:cNvSpPr txBox="1"/>
          <p:nvPr/>
        </p:nvSpPr>
        <p:spPr>
          <a:xfrm>
            <a:off x="3654825" y="3164875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1-5전주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99" name="Google Shape;399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79675" y="3167838"/>
            <a:ext cx="5524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32125" y="3167838"/>
            <a:ext cx="5524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84575" y="3167838"/>
            <a:ext cx="5524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396812" y="3627150"/>
            <a:ext cx="443650" cy="5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7" name="Google Shape;407;p33"/>
          <p:cNvGraphicFramePr/>
          <p:nvPr/>
        </p:nvGraphicFramePr>
        <p:xfrm>
          <a:off x="952500" y="28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{C2017B80-9E9A-4D3D-AFFE-B969B7D0764E}</a:tableStyleId>
              </a:tblPr>
              <a:tblGrid>
                <a:gridCol w="704675"/>
                <a:gridCol w="1476600"/>
                <a:gridCol w="964675"/>
                <a:gridCol w="4093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번호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종류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50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로비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로비로 이동 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51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챕터 선택창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챕터 선택창으로 이동 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52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나라 표시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텍스트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챕터의 나라 표기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53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스테이지 표시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텍스트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선택 된 스테이지 표기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54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썸네일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이미지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선택 된 스테이지의 썸네일 출력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55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별 표시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아이콘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획득한 별의 개수 및 별 기준 점수 표기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56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오픈 스테이지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열려있는 스테이지 버튼 표기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57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플레이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해당 스테이지 플레이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58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다음 챕터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다음 챕터로 이동 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59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이전 챕터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이전 챕터로 이동 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 스테이지 화면 구성</a:t>
            </a:r>
            <a:endParaRPr/>
          </a:p>
        </p:txBody>
      </p:sp>
      <p:pic>
        <p:nvPicPr>
          <p:cNvPr id="413" name="Google Shape;4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4"/>
          <p:cNvSpPr/>
          <p:nvPr/>
        </p:nvSpPr>
        <p:spPr>
          <a:xfrm>
            <a:off x="0" y="4367075"/>
            <a:ext cx="9144000" cy="132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7850" y="-12"/>
            <a:ext cx="456153" cy="4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7075" y="3436125"/>
            <a:ext cx="1764926" cy="99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875" y="3136476"/>
            <a:ext cx="1430874" cy="143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66140" y="4145525"/>
            <a:ext cx="736460" cy="64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075" y="743"/>
            <a:ext cx="801431" cy="87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2506" y="-6531"/>
            <a:ext cx="715123" cy="88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57629" y="724"/>
            <a:ext cx="715123" cy="88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72752" y="-6550"/>
            <a:ext cx="715123" cy="88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3887" y="761"/>
            <a:ext cx="753511" cy="7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04501" y="5487"/>
            <a:ext cx="753512" cy="744318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4"/>
          <p:cNvSpPr/>
          <p:nvPr/>
        </p:nvSpPr>
        <p:spPr>
          <a:xfrm>
            <a:off x="8076825" y="3476744"/>
            <a:ext cx="726900" cy="55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점프</a:t>
            </a:r>
            <a:endParaRPr/>
          </a:p>
        </p:txBody>
      </p:sp>
      <p:sp>
        <p:nvSpPr>
          <p:cNvPr id="426" name="Google Shape;426;p34"/>
          <p:cNvSpPr/>
          <p:nvPr/>
        </p:nvSpPr>
        <p:spPr>
          <a:xfrm>
            <a:off x="2762700" y="4499075"/>
            <a:ext cx="682500" cy="640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4"/>
          <p:cNvSpPr/>
          <p:nvPr/>
        </p:nvSpPr>
        <p:spPr>
          <a:xfrm>
            <a:off x="3445200" y="4499075"/>
            <a:ext cx="682500" cy="640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4"/>
          <p:cNvSpPr/>
          <p:nvPr/>
        </p:nvSpPr>
        <p:spPr>
          <a:xfrm>
            <a:off x="4127700" y="4499075"/>
            <a:ext cx="682500" cy="640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4"/>
          <p:cNvSpPr/>
          <p:nvPr/>
        </p:nvSpPr>
        <p:spPr>
          <a:xfrm>
            <a:off x="4810200" y="4499075"/>
            <a:ext cx="682500" cy="640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22675" y="4533125"/>
            <a:ext cx="56256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05175" y="4533125"/>
            <a:ext cx="56256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87684" y="4533127"/>
            <a:ext cx="562550" cy="57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70184" y="4533127"/>
            <a:ext cx="562550" cy="57268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4"/>
          <p:cNvSpPr txBox="1"/>
          <p:nvPr/>
        </p:nvSpPr>
        <p:spPr>
          <a:xfrm>
            <a:off x="2158465" y="61250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</a:rPr>
              <a:t>[60]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435" name="Google Shape;435;p34"/>
          <p:cNvSpPr txBox="1"/>
          <p:nvPr/>
        </p:nvSpPr>
        <p:spPr>
          <a:xfrm>
            <a:off x="3573865" y="57270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</a:rPr>
              <a:t>[61]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436" name="Google Shape;436;p34"/>
          <p:cNvSpPr txBox="1"/>
          <p:nvPr/>
        </p:nvSpPr>
        <p:spPr>
          <a:xfrm>
            <a:off x="4456952" y="61250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</a:rPr>
              <a:t>[62]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437" name="Google Shape;437;p34"/>
          <p:cNvSpPr txBox="1"/>
          <p:nvPr/>
        </p:nvSpPr>
        <p:spPr>
          <a:xfrm>
            <a:off x="843015" y="296585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</a:rPr>
              <a:t>[63]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438" name="Google Shape;438;p34"/>
          <p:cNvSpPr txBox="1"/>
          <p:nvPr/>
        </p:nvSpPr>
        <p:spPr>
          <a:xfrm>
            <a:off x="8223065" y="338410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</a:rPr>
              <a:t>[64]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439" name="Google Shape;439;p34"/>
          <p:cNvSpPr txBox="1"/>
          <p:nvPr/>
        </p:nvSpPr>
        <p:spPr>
          <a:xfrm>
            <a:off x="8023665" y="402965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</a:rPr>
              <a:t>[65]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440" name="Google Shape;440;p34"/>
          <p:cNvSpPr txBox="1"/>
          <p:nvPr/>
        </p:nvSpPr>
        <p:spPr>
          <a:xfrm>
            <a:off x="5492702" y="468161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</a:rPr>
              <a:t>[67]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441" name="Google Shape;441;p34"/>
          <p:cNvSpPr/>
          <p:nvPr/>
        </p:nvSpPr>
        <p:spPr>
          <a:xfrm>
            <a:off x="7244700" y="2884700"/>
            <a:ext cx="736500" cy="640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스킬</a:t>
            </a:r>
            <a:endParaRPr/>
          </a:p>
        </p:txBody>
      </p:sp>
      <p:sp>
        <p:nvSpPr>
          <p:cNvPr id="442" name="Google Shape;442;p34"/>
          <p:cNvSpPr txBox="1"/>
          <p:nvPr/>
        </p:nvSpPr>
        <p:spPr>
          <a:xfrm>
            <a:off x="7428215" y="275515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</a:rPr>
              <a:t>[66]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443" name="Google Shape;443;p34"/>
          <p:cNvSpPr txBox="1"/>
          <p:nvPr/>
        </p:nvSpPr>
        <p:spPr>
          <a:xfrm>
            <a:off x="8223077" y="10311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</a:rPr>
              <a:t>[68]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8" name="Google Shape;448;p35"/>
          <p:cNvGraphicFramePr/>
          <p:nvPr/>
        </p:nvGraphicFramePr>
        <p:xfrm>
          <a:off x="952500" y="30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{C2017B80-9E9A-4D3D-AFFE-B969B7D0764E}</a:tableStyleId>
              </a:tblPr>
              <a:tblGrid>
                <a:gridCol w="655925"/>
                <a:gridCol w="1167825"/>
                <a:gridCol w="1135300"/>
                <a:gridCol w="4279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번호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종류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60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레시피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아이콘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스테이지 레시피 랜덤 출력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61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점수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아이콘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유저가 획득한 누적 점수 출력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62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타이머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아이콘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스테이지의 타이머/ 타이머가 종료되면 스테이지도 종료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63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조이스틱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조이스틱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캐릭터 이동이 가능한 조이스틱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64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점프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캐릭터 점프가 가능한 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65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상호작용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요리,던지기 등 상호작용이 가능한 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66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스킬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스킬 사용이 가능한 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67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재료 표기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아이콘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캐릭터 앞에 있는 오브젝트에 들어있는 재료 표기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68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설정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설정 창 팝업 출력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스테이지 결과창</a:t>
            </a:r>
            <a:endParaRPr/>
          </a:p>
        </p:txBody>
      </p:sp>
      <p:pic>
        <p:nvPicPr>
          <p:cNvPr id="454" name="Google Shape;4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5" y="807825"/>
            <a:ext cx="5216675" cy="37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0375" y="2748437"/>
            <a:ext cx="1658400" cy="93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3350" y="1371775"/>
            <a:ext cx="5524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5800" y="1077100"/>
            <a:ext cx="807542" cy="93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3350" y="1371775"/>
            <a:ext cx="581025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6"/>
          <p:cNvSpPr txBox="1"/>
          <p:nvPr/>
        </p:nvSpPr>
        <p:spPr>
          <a:xfrm>
            <a:off x="1609600" y="2009950"/>
            <a:ext cx="4962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160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60" name="Google Shape;460;p36"/>
          <p:cNvSpPr txBox="1"/>
          <p:nvPr/>
        </p:nvSpPr>
        <p:spPr>
          <a:xfrm>
            <a:off x="2261475" y="2009950"/>
            <a:ext cx="4962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3</a:t>
            </a:r>
            <a:r>
              <a:rPr lang="ko" sz="1100">
                <a:solidFill>
                  <a:schemeClr val="dk1"/>
                </a:solidFill>
              </a:rPr>
              <a:t>6</a:t>
            </a:r>
            <a:r>
              <a:rPr lang="ko" sz="1100">
                <a:solidFill>
                  <a:schemeClr val="dk1"/>
                </a:solidFill>
              </a:rPr>
              <a:t>0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61" name="Google Shape;461;p36"/>
          <p:cNvSpPr txBox="1"/>
          <p:nvPr/>
        </p:nvSpPr>
        <p:spPr>
          <a:xfrm>
            <a:off x="2955750" y="2009950"/>
            <a:ext cx="4962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440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62" name="Google Shape;462;p36"/>
          <p:cNvSpPr txBox="1"/>
          <p:nvPr/>
        </p:nvSpPr>
        <p:spPr>
          <a:xfrm>
            <a:off x="631725" y="1914200"/>
            <a:ext cx="7671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Total Score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[ 420 ]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463" name="Google Shape;463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3350" y="2314775"/>
            <a:ext cx="196354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39775" y="2427925"/>
            <a:ext cx="289025" cy="28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6"/>
          <p:cNvSpPr txBox="1"/>
          <p:nvPr/>
        </p:nvSpPr>
        <p:spPr>
          <a:xfrm>
            <a:off x="2307038" y="2442325"/>
            <a:ext cx="6969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4400$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466" name="Google Shape;46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9288" y="969463"/>
            <a:ext cx="503125" cy="4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0051" y="3714150"/>
            <a:ext cx="410154" cy="4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07062" y="3714373"/>
            <a:ext cx="503125" cy="48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41400" y="3722775"/>
            <a:ext cx="485775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6"/>
          <p:cNvSpPr txBox="1"/>
          <p:nvPr/>
        </p:nvSpPr>
        <p:spPr>
          <a:xfrm>
            <a:off x="750215" y="110558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[69]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71" name="Google Shape;471;p36"/>
          <p:cNvSpPr txBox="1"/>
          <p:nvPr/>
        </p:nvSpPr>
        <p:spPr>
          <a:xfrm>
            <a:off x="3039665" y="103158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[70]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72" name="Google Shape;472;p36"/>
          <p:cNvSpPr txBox="1"/>
          <p:nvPr/>
        </p:nvSpPr>
        <p:spPr>
          <a:xfrm>
            <a:off x="2955740" y="243983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[71]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73" name="Google Shape;473;p36"/>
          <p:cNvSpPr txBox="1"/>
          <p:nvPr/>
        </p:nvSpPr>
        <p:spPr>
          <a:xfrm>
            <a:off x="2770815" y="316295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[72]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74" name="Google Shape;474;p36"/>
          <p:cNvSpPr txBox="1"/>
          <p:nvPr/>
        </p:nvSpPr>
        <p:spPr>
          <a:xfrm>
            <a:off x="2210815" y="414415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[73]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75" name="Google Shape;475;p36"/>
          <p:cNvSpPr txBox="1"/>
          <p:nvPr/>
        </p:nvSpPr>
        <p:spPr>
          <a:xfrm>
            <a:off x="2890040" y="414415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[74]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76" name="Google Shape;476;p36"/>
          <p:cNvSpPr txBox="1"/>
          <p:nvPr/>
        </p:nvSpPr>
        <p:spPr>
          <a:xfrm>
            <a:off x="1659977" y="414415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[75]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77" name="Google Shape;477;p36"/>
          <p:cNvSpPr txBox="1"/>
          <p:nvPr/>
        </p:nvSpPr>
        <p:spPr>
          <a:xfrm>
            <a:off x="552902" y="271555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[76]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2" name="Google Shape;482;p37"/>
          <p:cNvGraphicFramePr/>
          <p:nvPr/>
        </p:nvGraphicFramePr>
        <p:xfrm>
          <a:off x="952500" y="49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{C2017B80-9E9A-4D3D-AFFE-B969B7D0764E}</a:tableStyleId>
              </a:tblPr>
              <a:tblGrid>
                <a:gridCol w="688425"/>
                <a:gridCol w="1246475"/>
                <a:gridCol w="951025"/>
                <a:gridCol w="4353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번호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종류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69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로비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메인 로비로 이동 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70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획득 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아이콘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해당 스테이지에서 획득한 별 개수 표기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71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보상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아이콘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해당 스테이지에서 얻은 보상 표기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72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참여 캐릭터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이미지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스테이지에 참가한 캐릭터 출력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73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다시하기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해당 스테이지 다시 플레이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74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다음 스테이지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다음 스테이지로 바로 이동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75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뒤로가기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스테이지 선택창으로 이동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누적 점수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텍스트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해당 스테이지에서 얻은 누적 점수 표기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 화면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75" y="572688"/>
            <a:ext cx="5916052" cy="43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4572000" y="572700"/>
            <a:ext cx="1594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Design:Erika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952" y="3629475"/>
            <a:ext cx="1743075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646950" y="3789950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Guest Login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9663" y="4599375"/>
            <a:ext cx="1541645" cy="2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9663" y="4311465"/>
            <a:ext cx="1541650" cy="23187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200263" y="4599375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v.1.1.1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335150" y="630300"/>
            <a:ext cx="544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[1]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891325" y="3764900"/>
            <a:ext cx="544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[2]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3804750" y="4289563"/>
            <a:ext cx="544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[3]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678775" y="4543350"/>
            <a:ext cx="544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[4]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6284025" y="946700"/>
            <a:ext cx="25419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2"/>
                </a:solidFill>
              </a:rPr>
              <a:t>텀블벅 버전에는 Guest Login만 표기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" name="Google Shape;82;p16"/>
          <p:cNvGraphicFramePr/>
          <p:nvPr/>
        </p:nvGraphicFramePr>
        <p:xfrm>
          <a:off x="952500" y="130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{C2017B80-9E9A-4D3D-AFFE-B969B7D0764E}</a:tableStyleId>
              </a:tblPr>
              <a:tblGrid>
                <a:gridCol w="617050"/>
                <a:gridCol w="1228275"/>
                <a:gridCol w="945100"/>
                <a:gridCol w="4448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번호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종류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게임 화면 이미지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백그라운드 이미지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게임 화면 이미지, 로고 나오면 제작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게임 시작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메인 로비로 이동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3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로그인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버튼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00"/>
                          </a:solidFill>
                        </a:rPr>
                        <a:t>구글, Apple 계정 연동 후 바로 메인 로비로 이동 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텍스트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게임의 버전을 표시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0"/>
            <a:ext cx="9144003" cy="498723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 로비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8200" y="1306600"/>
            <a:ext cx="3447600" cy="19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7338" y="-12"/>
            <a:ext cx="938175" cy="35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5525" y="-12"/>
            <a:ext cx="938175" cy="35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4387" y="48888"/>
            <a:ext cx="258925" cy="2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7538" y="48900"/>
            <a:ext cx="327317" cy="2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45100" y="-36387"/>
            <a:ext cx="456153" cy="4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49" y="2473738"/>
            <a:ext cx="508265" cy="4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6074" y="2519295"/>
            <a:ext cx="508277" cy="28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3186" y="3979774"/>
            <a:ext cx="2718064" cy="10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44213" y="1900167"/>
            <a:ext cx="436200" cy="306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51" y="3024604"/>
            <a:ext cx="508275" cy="488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61775" y="1832341"/>
            <a:ext cx="508275" cy="44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49" y="1966813"/>
            <a:ext cx="508265" cy="4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8200900" y="1915700"/>
            <a:ext cx="544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[6]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504763" y="3083813"/>
            <a:ext cx="544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[7]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5217300" y="-36375"/>
            <a:ext cx="544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[8]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6144838" y="-36375"/>
            <a:ext cx="544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[9]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8229677" y="39875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[11]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483777" y="206993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[12]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448977" y="250738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[14]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7581077" y="364526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[16]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5438015" y="168221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[17]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4304952" y="2181125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[18]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4183163" y="3024600"/>
            <a:ext cx="10287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닉네임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572003" y="1354900"/>
            <a:ext cx="327325" cy="32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4411365" y="111270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</a:rPr>
              <a:t>[19]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4847352" y="295571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[20]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1843002" y="295571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[21]</a:t>
            </a:r>
            <a:endParaRPr sz="1800">
              <a:solidFill>
                <a:srgbClr val="CC0000"/>
              </a:solidFill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0171" y="4313150"/>
            <a:ext cx="1860517" cy="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5276127" y="397976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C0000"/>
                </a:solidFill>
              </a:rPr>
              <a:t>[15]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5048875" y="4512788"/>
            <a:ext cx="11031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</a:rPr>
              <a:t>스테이지 선택</a:t>
            </a:r>
            <a:endParaRPr b="1" sz="500">
              <a:solidFill>
                <a:schemeClr val="lt1"/>
              </a:solidFill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7276700" y="4255481"/>
            <a:ext cx="14229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lt1"/>
                </a:solidFill>
              </a:rPr>
              <a:t>게임 시작</a:t>
            </a:r>
            <a:endParaRPr b="1"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" name="Google Shape;125;p18"/>
          <p:cNvGraphicFramePr/>
          <p:nvPr/>
        </p:nvGraphicFramePr>
        <p:xfrm>
          <a:off x="885400" y="45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{C2017B80-9E9A-4D3D-AFFE-B969B7D0764E}</a:tableStyleId>
              </a:tblPr>
              <a:tblGrid>
                <a:gridCol w="669225"/>
                <a:gridCol w="877950"/>
                <a:gridCol w="766150"/>
                <a:gridCol w="4925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번호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종류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게임 종료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터치 시 게임이 종료됨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6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친구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버튼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친구 팝업창이 출력 됨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7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상점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버튼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상점 페이지로 이동됨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무료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재화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아이콘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소지하고 있는 무료 재화 표시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유료 재화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아이콘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소지하고 있는 유료 재화 표시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스테이지 표시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아이콘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선택되어 있는 스테이지 표시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설정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설정 팝업창이 출력 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Google Shape;130;p19"/>
          <p:cNvGraphicFramePr/>
          <p:nvPr/>
        </p:nvGraphicFramePr>
        <p:xfrm>
          <a:off x="619350" y="4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{C2017B80-9E9A-4D3D-AFFE-B969B7D0764E}</a:tableStyleId>
              </a:tblPr>
              <a:tblGrid>
                <a:gridCol w="623425"/>
                <a:gridCol w="1305950"/>
                <a:gridCol w="1005300"/>
                <a:gridCol w="4304325"/>
              </a:tblGrid>
              <a:tr h="32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번호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종류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설명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12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비밀 레시피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버튼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비밀 레시피 페이지로 이동 됨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13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온라인 매칭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버튼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온라인 매칭 페이지로 이동 됨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14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캐릭터 선택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캐릭터 선택 페이지로 이동 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15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스테이지 선택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터치 시 스테이지 선택 페이지로 이동 됨/ 스테이지가 선택이 되어있을 시에는 선택 된 스테이지 표시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16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시작 or 준비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버튼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방장 일 경우 게임 시작 , 팀원 일 경우 게임 준비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17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준비 완료 표시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아이콘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팀원의 경우 준비 완료를 하면 캐릭터 상단에 아이콘이 표시 됨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18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유저 캐릭터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캐릭터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현재 유저가 고른 캐릭터 출력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19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방장 아이콘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아이콘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방장 일 경우 캐릭터 상단에 아이콘이 표시 됨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20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닉네임 표시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텍스트 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accent6"/>
                          </a:solidFill>
                        </a:rPr>
                        <a:t>캐릭터의 하단에 유저 닉네임 출력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21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로비 이미지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백그라운드 이미지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비행기 내부의 모습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환경설정 Account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00" y="709975"/>
            <a:ext cx="5216675" cy="37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925" y="1457950"/>
            <a:ext cx="1064050" cy="4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925" y="2091625"/>
            <a:ext cx="1064050" cy="4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520775" y="1457950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Account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520775" y="2091625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Setting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5900" y="2436515"/>
            <a:ext cx="1541650" cy="23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5900" y="2091625"/>
            <a:ext cx="1541645" cy="2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857250"/>
            <a:ext cx="407725" cy="4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38387" y="1530437"/>
            <a:ext cx="1321475" cy="36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2625375" y="1546725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Guest1006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460588" y="3663250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v.1.1.1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3787" y="3574475"/>
            <a:ext cx="1064050" cy="4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1842388" y="3574475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Credit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1365202" y="141311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[22]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1365202" y="225046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[23]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2812427" y="125471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[24]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3907540" y="221906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[25]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2496390" y="354153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[27]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954740" y="366323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[28]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757740" y="2852375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[29]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5350" y="3574500"/>
            <a:ext cx="1064050" cy="4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/>
        </p:nvSpPr>
        <p:spPr>
          <a:xfrm>
            <a:off x="3144988" y="3574500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Logout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3935990" y="3549438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[26]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-342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환경설정 Setting</a:t>
            </a:r>
            <a:endParaRPr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75" y="679975"/>
            <a:ext cx="5216675" cy="37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925" y="1457950"/>
            <a:ext cx="1064050" cy="4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925" y="2091625"/>
            <a:ext cx="1064050" cy="4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/>
        </p:nvSpPr>
        <p:spPr>
          <a:xfrm>
            <a:off x="520775" y="1457950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Account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520775" y="2091625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Setting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857250"/>
            <a:ext cx="407725" cy="4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460588" y="3663250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v.1.1.1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6200" y="1488705"/>
            <a:ext cx="373305" cy="4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6402" y="1540121"/>
            <a:ext cx="1096875" cy="30032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/>
        </p:nvSpPr>
        <p:spPr>
          <a:xfrm>
            <a:off x="1900700" y="1488725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Sound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3400" y="1486432"/>
            <a:ext cx="407725" cy="4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6400" y="2091625"/>
            <a:ext cx="1096842" cy="3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/>
        </p:nvSpPr>
        <p:spPr>
          <a:xfrm>
            <a:off x="1821225" y="2054025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Language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6176" y="2027484"/>
            <a:ext cx="1022700" cy="38751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 txBox="1"/>
          <p:nvPr/>
        </p:nvSpPr>
        <p:spPr>
          <a:xfrm>
            <a:off x="3085913" y="2027463"/>
            <a:ext cx="1022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English</a:t>
            </a:r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2134652" y="117550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[29]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2008277" y="2155350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[30]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3232352" y="2219075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[31]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2843927" y="1175513"/>
            <a:ext cx="648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[32]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